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90" r:id="rId2"/>
    <p:sldId id="389" r:id="rId3"/>
    <p:sldId id="381" r:id="rId4"/>
    <p:sldId id="382" r:id="rId5"/>
    <p:sldId id="383" r:id="rId6"/>
    <p:sldId id="387" r:id="rId7"/>
    <p:sldId id="384" r:id="rId8"/>
    <p:sldId id="385" r:id="rId9"/>
    <p:sldId id="386" r:id="rId10"/>
    <p:sldId id="388" r:id="rId11"/>
    <p:sldId id="39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FF9900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ixeira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CC"/>
    <a:srgbClr val="3333FF"/>
    <a:srgbClr val="40949A"/>
    <a:srgbClr val="FF3300"/>
    <a:srgbClr val="FF9900"/>
    <a:srgbClr val="FF0000"/>
    <a:srgbClr val="FFFF00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20" autoAdjust="0"/>
    <p:restoredTop sz="95192" autoAdjust="0"/>
  </p:normalViewPr>
  <p:slideViewPr>
    <p:cSldViewPr>
      <p:cViewPr>
        <p:scale>
          <a:sx n="98" d="100"/>
          <a:sy n="98" d="100"/>
        </p:scale>
        <p:origin x="-552" y="-23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F3D8F38-2EAE-41E1-86C7-5430CB33B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3D8F38-2EAE-41E1-86C7-5430CB33B97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RPG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9E3A3-310E-4CDB-8418-6D749B98D5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C8D89-9360-43D8-8713-DF205240B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F2219-7DA7-43AE-A717-D9031B9CB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0BDD9-573A-4BFA-960B-72A380207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32A25-1169-4588-BF9E-8F51736C5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01B96-E68F-45CC-BD5F-10A47930A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AFCB2-7EDE-4338-A76C-9200DE58E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8B4AE-EA70-4694-96F2-F187B0F67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26829-FFCD-4D7F-A3DE-5018746FA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6333F-45F3-4C95-824E-C9089A1C3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42A6B-D40B-4A95-B9A2-0C66550DF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FC42BE0-745F-4914-9310-BDC1B4C6E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smtClean="0"/>
              <a:t>RPG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43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 smtClean="0"/>
              <a:t>October 21, 2011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9FE3705F-C142-477F-AC44-3B102359706B}" type="slidenum">
              <a:rPr lang="en-US" sz="1200">
                <a:solidFill>
                  <a:schemeClr val="tx1"/>
                </a:solidFill>
                <a:latin typeface="Arial" charset="0"/>
              </a:rPr>
              <a:pPr algn="ctr">
                <a:defRPr/>
              </a:pPr>
              <a:t>‹#›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43150" y="3581400"/>
            <a:ext cx="6648450" cy="1143000"/>
          </a:xfrm>
        </p:spPr>
        <p:txBody>
          <a:bodyPr/>
          <a:lstStyle/>
          <a:p>
            <a:r>
              <a:rPr lang="en-US" dirty="0" smtClean="0"/>
              <a:t>Comparison of NERC Standards to PGRR 0011</a:t>
            </a:r>
          </a:p>
          <a:p>
            <a:r>
              <a:rPr lang="en-US" dirty="0" smtClean="0"/>
              <a:t>Congestion Reporting and Monitoring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ROS Workshop on PGRR 0011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Congestion Reporting and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month ERCOT calculates the congestion cost on all SCED congestion by multiplying the shadow price by the congested element rating and summing for the month</a:t>
            </a:r>
          </a:p>
          <a:p>
            <a:r>
              <a:rPr lang="en-US" dirty="0" smtClean="0"/>
              <a:t>The top ten congested elements for each month and YTD are reported in the monthly System Planning ROS report</a:t>
            </a:r>
          </a:p>
          <a:p>
            <a:pPr lvl="1"/>
            <a:r>
              <a:rPr lang="en-US" dirty="0" smtClean="0"/>
              <a:t>A basic root cause analysis is conducted to determine if the congestion was outage related</a:t>
            </a:r>
          </a:p>
          <a:p>
            <a:pPr lvl="1"/>
            <a:r>
              <a:rPr lang="en-US" dirty="0" smtClean="0"/>
              <a:t>An analysis is also performed to determine if there is an existing project in TPIT that “might” address the congestion</a:t>
            </a:r>
          </a:p>
          <a:p>
            <a:pPr lvl="1"/>
            <a:r>
              <a:rPr lang="en-US" dirty="0" smtClean="0"/>
              <a:t>If the congestion does not appear to be outage related and if there is not a related TPIT project System Planning will informally investigate the root cause to determine if there are system conditions present that are not being accounted for in the ERCOT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/>
          </a:p>
        </p:txBody>
      </p:sp>
      <p:pic>
        <p:nvPicPr>
          <p:cNvPr id="1026" name="Picture 2" descr="C:\Documents and Settings\jbillo\Local Settings\Temporary Internet Files\Content.IE5\VBO6CNGS\MC90043154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3" y="2286143"/>
            <a:ext cx="2514285" cy="2514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Congestion Reporting and Monitoring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768" t="22222" r="17302" b="3111"/>
          <a:stretch>
            <a:fillRect/>
          </a:stretch>
        </p:blipFill>
        <p:spPr bwMode="auto">
          <a:xfrm>
            <a:off x="990600" y="762000"/>
            <a:ext cx="7162800" cy="544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43200" y="3733800"/>
            <a:ext cx="3657600" cy="18288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Times New Roman" pitchFamily="18" charset="0"/>
              </a:rPr>
              <a:t>NERC TPL Standards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Times New Roman" pitchFamily="18" charset="0"/>
              </a:rPr>
              <a:t>Minimum criteria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743200" y="2590800"/>
            <a:ext cx="3657600" cy="1143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ERCOT Planning Guide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Higher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standard for ERCOT System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43200" y="1447800"/>
            <a:ext cx="3657600" cy="114300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TSP Planning Criteria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Higher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standard for individual TSP system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86800" cy="472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ERCOT 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PGRR 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TPL-00x-1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TPL-001-2*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Combined Cycle Train</a:t>
                      </a:r>
                      <a:r>
                        <a:rPr lang="en-US" sz="1600" baseline="0" dirty="0" smtClean="0"/>
                        <a:t> contingency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Contingency is worst single unit outage; All facilities within applicable ratings; stable operation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Contingency is entire train regardless if</a:t>
                      </a:r>
                      <a:r>
                        <a:rPr lang="en-US" sz="1600" baseline="0" dirty="0" smtClean="0"/>
                        <a:t> units can operate separately; All facilities within applicable ratings; stable operation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specified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specified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Loss of generation unit, system adjustment, then next contingency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All facilities within applicable ratings; stable operation; load shed allowed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All facilities within applicable ratings; stable operation; 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No load shed allowed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All facilities within applicable ratings; stable operation; load shed allowed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All facilities within applicable ratings; stable operation; load shed allowed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86800" cy="3657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ERCOT 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PGRR 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TPL-00x-1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TPL-001-2*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Loss of </a:t>
                      </a:r>
                      <a:r>
                        <a:rPr lang="en-US" sz="1600" dirty="0" err="1" smtClean="0"/>
                        <a:t>autoxfmr</a:t>
                      </a:r>
                      <a:r>
                        <a:rPr lang="en-US" sz="1600" baseline="0" dirty="0" smtClean="0"/>
                        <a:t>, system adjustment, then next contingency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All facilities within applicable ratings; stable operation; load shed allowed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All facilities within applicable ratings; stable operation; 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No load shed allowed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;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All facilities within applicable ratings; stable operation; load shed allowed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All facilities within applicable ratings; stable operation; load shed allowed; If lead time &gt; 1 year then no load shed single contingency, load shed for some &lt;300 kV SLG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86800" cy="2773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ERCOT 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PGRR 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TPL-00x-1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TPL-001-2*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Simultaneously secure feasible dispatch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Not specified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Must be done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Not specified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Not specified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Generic constraint</a:t>
                      </a:r>
                      <a:r>
                        <a:rPr lang="en-US" sz="1600" baseline="0" dirty="0" smtClean="0"/>
                        <a:t> limits from real-time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 NERC criteria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Must be modeled in Planning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Planning Horizons SOLs should be </a:t>
                      </a:r>
                      <a:r>
                        <a:rPr lang="en-US" sz="1600" dirty="0" err="1" smtClean="0"/>
                        <a:t>modeld</a:t>
                      </a:r>
                      <a:r>
                        <a:rPr lang="en-US" sz="1600" dirty="0" smtClean="0"/>
                        <a:t> (FAC-010-2)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Planning Horizons SOLs should be </a:t>
                      </a:r>
                      <a:r>
                        <a:rPr lang="en-US" sz="1600" dirty="0" err="1" smtClean="0"/>
                        <a:t>modeld</a:t>
                      </a:r>
                      <a:r>
                        <a:rPr lang="en-US" sz="1600" dirty="0" smtClean="0"/>
                        <a:t> (FAC-010-2)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86800" cy="4968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ERCOT 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PGRR 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TPL-00x-1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TPL-001-2*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Load level variation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Reasonable</a:t>
                      </a:r>
                      <a:r>
                        <a:rPr lang="en-US" sz="1600" baseline="0" dirty="0" smtClean="0"/>
                        <a:t> variations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Reasonable</a:t>
                      </a:r>
                      <a:r>
                        <a:rPr lang="en-US" sz="1600" baseline="0" dirty="0" smtClean="0"/>
                        <a:t> variations</a:t>
                      </a:r>
                      <a:r>
                        <a:rPr lang="en-US" sz="1600" b="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may include 90</a:t>
                      </a:r>
                      <a:r>
                        <a:rPr lang="en-US" sz="1600" b="0" baseline="30000" dirty="0" smtClean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 percentile load and non-weather driven forecast </a:t>
                      </a:r>
                      <a:r>
                        <a:rPr lang="en-US" sz="1600" b="0" baseline="0" dirty="0" err="1" smtClean="0">
                          <a:solidFill>
                            <a:srgbClr val="FF0000"/>
                          </a:solidFill>
                        </a:rPr>
                        <a:t>senstivities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Cover critical system conditions as deemed appropriate by responsible entity; 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elected demand levels over the range of forecast system Demands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System peak and System Off Peak; Sensitivity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may</a:t>
                      </a:r>
                      <a:r>
                        <a:rPr lang="en-US" sz="1600" dirty="0" smtClean="0"/>
                        <a:t> include variation to load forecast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variation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Reasonable variations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Reasonable variations </a:t>
                      </a:r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may include 90</a:t>
                      </a:r>
                      <a:r>
                        <a:rPr lang="en-US" sz="1600" b="0" baseline="30000" dirty="0" smtClean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 percentile forced outages for a</a:t>
                      </a:r>
                      <a:r>
                        <a:rPr lang="en-US" sz="1600" b="0" baseline="0" dirty="0" smtClean="0">
                          <a:solidFill>
                            <a:srgbClr val="FF0000"/>
                          </a:solidFill>
                        </a:rPr>
                        <a:t> wide area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Sensitivity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may</a:t>
                      </a:r>
                      <a:r>
                        <a:rPr lang="en-US" sz="1600" baseline="0" dirty="0" smtClean="0"/>
                        <a:t> include generation retirements or other dispatch scenarios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86800" cy="4419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ERCOT 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PGRR 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TPL-00x-1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TPL-001-2*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Complete</a:t>
                      </a:r>
                      <a:r>
                        <a:rPr lang="en-US" sz="1600" baseline="0" dirty="0" smtClean="0"/>
                        <a:t> WGR or solar unavailability in a local or wide area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Reasonable</a:t>
                      </a:r>
                      <a:r>
                        <a:rPr lang="en-US" sz="1600" baseline="0" dirty="0" smtClean="0"/>
                        <a:t> variations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Reasonable variations including this specific</a:t>
                      </a:r>
                      <a:r>
                        <a:rPr lang="en-US" sz="1600" baseline="0" dirty="0" smtClean="0"/>
                        <a:t> criterion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Sensitivity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may</a:t>
                      </a:r>
                      <a:r>
                        <a:rPr lang="en-US" sz="1600" baseline="0" dirty="0" smtClean="0"/>
                        <a:t> include other dispatch scenarios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Dynamic line ratings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specified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May be included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Maintenance outages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Reasonable</a:t>
                      </a:r>
                      <a:r>
                        <a:rPr lang="en-US" sz="1600" baseline="0" dirty="0" smtClean="0"/>
                        <a:t> variations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Reasonable variations [with more specificity]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Include planned outages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Known outages of at least 6 months,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Ancillary services considerations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specified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Provisions must be made for RRS, Regulation Up, NSRS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NERC vs. ERCOT Planning Criteria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October 21, 2011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86800" cy="1706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ERCOT PG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PGRR 0011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TPL-00x-1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TPL-001-2*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Generation Resource potential</a:t>
                      </a:r>
                      <a:r>
                        <a:rPr lang="en-US" sz="1600" baseline="0" dirty="0" smtClean="0"/>
                        <a:t> to solve problem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</a:t>
                      </a:r>
                      <a:r>
                        <a:rPr lang="en-US" sz="1600" baseline="0" dirty="0" smtClean="0"/>
                        <a:t> specified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ERCOT to study if project &gt; $100M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Not specified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20470</TotalTime>
  <Words>728</Words>
  <Application>Microsoft Office PowerPoint</Application>
  <PresentationFormat>On-screen Show (4:3)</PresentationFormat>
  <Paragraphs>131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ROS Workshop on PGRR 0011</vt:lpstr>
      <vt:lpstr>Congestion Reporting and Monitoring</vt:lpstr>
      <vt:lpstr>NERC vs. ERCOT Planning Criteria</vt:lpstr>
      <vt:lpstr>NERC vs. ERCOT Planning Criteria</vt:lpstr>
      <vt:lpstr>NERC vs. ERCOT Planning Criteria</vt:lpstr>
      <vt:lpstr>NERC vs. ERCOT Planning Criteria</vt:lpstr>
      <vt:lpstr>NERC vs. ERCOT Planning Criteria</vt:lpstr>
      <vt:lpstr>NERC vs. ERCOT Planning Criteria</vt:lpstr>
      <vt:lpstr>NERC vs. ERCOT Planning Criteria</vt:lpstr>
      <vt:lpstr>Congestion Reporting and Monitoring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Jeff Billo</cp:lastModifiedBy>
  <cp:revision>693</cp:revision>
  <dcterms:created xsi:type="dcterms:W3CDTF">2005-04-21T14:28:35Z</dcterms:created>
  <dcterms:modified xsi:type="dcterms:W3CDTF">2011-10-19T18:13:44Z</dcterms:modified>
</cp:coreProperties>
</file>